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66" r:id="rId4"/>
    <p:sldId id="267" r:id="rId5"/>
    <p:sldId id="268" r:id="rId6"/>
    <p:sldId id="272" r:id="rId7"/>
    <p:sldId id="269" r:id="rId8"/>
    <p:sldId id="270" r:id="rId9"/>
    <p:sldId id="271" r:id="rId1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407B"/>
    <a:srgbClr val="DBE0E3"/>
    <a:srgbClr val="D53942"/>
    <a:srgbClr val="FD1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 autoAdjust="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22" d="100"/>
          <a:sy n="122" d="100"/>
        </p:scale>
        <p:origin x="4932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0481AF0-EB83-4ECA-BD60-3996BDB50A73}" type="datetimeFigureOut">
              <a:rPr lang="ru-RU" smtClean="0"/>
              <a:pPr/>
              <a:t>02.06.2021</a:t>
            </a:fld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172254A-1DE8-4E9A-B4A3-FB1DE6305B09}" type="slidenum">
              <a:rPr lang="ru-RU" smtClean="0"/>
              <a:pPr/>
              <a:t>‹#›</a:t>
            </a:fld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58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E386E1C5-3846-42D2-AB9A-0383B7D05E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81971" cy="6308725"/>
          </a:xfrm>
          <a:prstGeom prst="rect">
            <a:avLst/>
          </a:prstGeom>
        </p:spPr>
      </p:pic>
      <p:sp>
        <p:nvSpPr>
          <p:cNvPr id="33" name="Заголовок 32">
            <a:extLst>
              <a:ext uri="{FF2B5EF4-FFF2-40B4-BE49-F238E27FC236}">
                <a16:creationId xmlns:a16="http://schemas.microsoft.com/office/drawing/2014/main" id="{43132F4E-D791-4C45-B181-6A081F489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2175" y="2499360"/>
            <a:ext cx="8101013" cy="221119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000" b="1">
                <a:solidFill>
                  <a:srgbClr val="D539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НАЗВАНИЯ</a:t>
            </a:r>
            <a:br>
              <a:rPr lang="ru-RU" dirty="0"/>
            </a:br>
            <a:r>
              <a:rPr lang="ru-RU" dirty="0"/>
              <a:t>ПРЕЗЕНТАЦИИ</a:t>
            </a:r>
            <a:br>
              <a:rPr lang="ru-RU" dirty="0"/>
            </a:br>
            <a:r>
              <a:rPr lang="ru-RU" dirty="0"/>
              <a:t>ПРОПИСНЫМИ БУКВАМИ</a:t>
            </a:r>
            <a:br>
              <a:rPr lang="en-US" dirty="0"/>
            </a:br>
            <a:r>
              <a:rPr lang="ru-RU" dirty="0"/>
              <a:t>МАКСИМУМ 4 СТРОКИ</a:t>
            </a: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23D2033C-978C-4752-BF1C-B2EF2F79E9D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44" name="Текст 2">
            <a:extLst>
              <a:ext uri="{FF2B5EF4-FFF2-40B4-BE49-F238E27FC236}">
                <a16:creationId xmlns:a16="http://schemas.microsoft.com/office/drawing/2014/main" id="{B9D000CB-909E-4E4D-B1B1-C1E09F2474B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32175" y="5274563"/>
            <a:ext cx="8101012" cy="37439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Фамилия Имя Отчество</a:t>
            </a:r>
          </a:p>
        </p:txBody>
      </p:sp>
      <p:sp>
        <p:nvSpPr>
          <p:cNvPr id="45" name="Текст 2">
            <a:extLst>
              <a:ext uri="{FF2B5EF4-FFF2-40B4-BE49-F238E27FC236}">
                <a16:creationId xmlns:a16="http://schemas.microsoft.com/office/drawing/2014/main" id="{301A5DFC-448B-4BE7-9159-33EE4257693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432175" y="5648958"/>
            <a:ext cx="8101012" cy="6597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степень, должность</a:t>
            </a:r>
          </a:p>
        </p:txBody>
      </p:sp>
    </p:spTree>
    <p:extLst>
      <p:ext uri="{BB962C8B-B14F-4D97-AF65-F5344CB8AC3E}">
        <p14:creationId xmlns:p14="http://schemas.microsoft.com/office/powerpoint/2010/main" val="781607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65" userDrawn="1">
          <p15:clr>
            <a:srgbClr val="A4A3A4"/>
          </p15:clr>
        </p15:guide>
        <p15:guide id="2" pos="2162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>
            <a:extLst>
              <a:ext uri="{FF2B5EF4-FFF2-40B4-BE49-F238E27FC236}">
                <a16:creationId xmlns:a16="http://schemas.microsoft.com/office/drawing/2014/main" id="{70AE48E1-E4A4-4B62-8DCC-59AD3268E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8812" y="2058989"/>
            <a:ext cx="4158721" cy="424814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AE9BF6FD-6312-4F5A-B966-6246E3CCD77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BB2535F-A448-4C3B-BED2-07E38D8B26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8458CABF-A79F-4D47-9C0E-3F50280C0D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7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BA601439-600A-4131-B653-442973D7478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6" y="2060580"/>
            <a:ext cx="6350001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None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Вставка диаграммы, рисунка</a:t>
            </a:r>
          </a:p>
        </p:txBody>
      </p:sp>
    </p:spTree>
    <p:extLst>
      <p:ext uri="{BB962C8B-B14F-4D97-AF65-F5344CB8AC3E}">
        <p14:creationId xmlns:p14="http://schemas.microsoft.com/office/powerpoint/2010/main" val="2921264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5" orient="horz" pos="346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  <p15:guide id="7" orient="horz" pos="845" userDrawn="1">
          <p15:clr>
            <a:srgbClr val="A4A3A4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A876551-14F8-45F2-A627-A3561400FDD3}"/>
              </a:ext>
            </a:extLst>
          </p:cNvPr>
          <p:cNvSpPr/>
          <p:nvPr userDrawn="1"/>
        </p:nvSpPr>
        <p:spPr>
          <a:xfrm>
            <a:off x="0" y="0"/>
            <a:ext cx="10260000" cy="1674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4" y="549275"/>
            <a:ext cx="9187920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5"/>
            <a:ext cx="10874374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35F25DE-C9D4-4D48-A2A6-B29F6726C3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568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_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874DA2F-C933-4E10-B923-6822BBBABB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2485" y="389353"/>
            <a:ext cx="1339951" cy="1435087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9A134F-547D-470E-A3A4-54D94D899B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7108" y="279047"/>
            <a:ext cx="1287485" cy="1644419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5100FEC-BF65-468E-ABA3-DC5CA157244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225" y="744431"/>
            <a:ext cx="1288004" cy="912955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94AEFE20-048F-4F88-99FB-00B50A78379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588986" cy="6308724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6626C3D4-8608-4C0E-8466-DD0F685B528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sp>
        <p:nvSpPr>
          <p:cNvPr id="32" name="Заголовок 32">
            <a:extLst>
              <a:ext uri="{FF2B5EF4-FFF2-40B4-BE49-F238E27FC236}">
                <a16:creationId xmlns:a16="http://schemas.microsoft.com/office/drawing/2014/main" id="{59EFEFD2-FB12-49EB-B8BE-59EE084B9F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2175" y="2499360"/>
            <a:ext cx="8101013" cy="221119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000" b="1">
                <a:solidFill>
                  <a:srgbClr val="D5394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НАЗВАНИЯ</a:t>
            </a:r>
            <a:br>
              <a:rPr lang="ru-RU" dirty="0"/>
            </a:br>
            <a:r>
              <a:rPr lang="ru-RU" dirty="0"/>
              <a:t>ПРЕЗЕНТАЦИИ</a:t>
            </a:r>
            <a:br>
              <a:rPr lang="ru-RU" dirty="0"/>
            </a:br>
            <a:r>
              <a:rPr lang="ru-RU" dirty="0"/>
              <a:t>ПРОПИСНЫМИ БУКВАМИ</a:t>
            </a:r>
            <a:br>
              <a:rPr lang="en-US" dirty="0"/>
            </a:br>
            <a:r>
              <a:rPr lang="ru-RU" dirty="0"/>
              <a:t>МАКСИМУМ 4 СТРОКИ</a:t>
            </a:r>
          </a:p>
        </p:txBody>
      </p:sp>
      <p:sp>
        <p:nvSpPr>
          <p:cNvPr id="33" name="Текст 2">
            <a:extLst>
              <a:ext uri="{FF2B5EF4-FFF2-40B4-BE49-F238E27FC236}">
                <a16:creationId xmlns:a16="http://schemas.microsoft.com/office/drawing/2014/main" id="{B3750B8A-510F-488F-8DF2-3CCEB8C63A1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32175" y="5274563"/>
            <a:ext cx="8101012" cy="37439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Фамилия Имя Отчество</a:t>
            </a:r>
          </a:p>
        </p:txBody>
      </p:sp>
      <p:sp>
        <p:nvSpPr>
          <p:cNvPr id="34" name="Текст 2">
            <a:extLst>
              <a:ext uri="{FF2B5EF4-FFF2-40B4-BE49-F238E27FC236}">
                <a16:creationId xmlns:a16="http://schemas.microsoft.com/office/drawing/2014/main" id="{40167783-5B58-469F-84D9-2C886A179D6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3432175" y="5648958"/>
            <a:ext cx="8101012" cy="65976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rgbClr val="1C407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степень, должность</a:t>
            </a:r>
          </a:p>
        </p:txBody>
      </p:sp>
    </p:spTree>
    <p:extLst>
      <p:ext uri="{BB962C8B-B14F-4D97-AF65-F5344CB8AC3E}">
        <p14:creationId xmlns:p14="http://schemas.microsoft.com/office/powerpoint/2010/main" val="2798242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162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_2020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9E35204-B4BF-49EC-8137-6F861C530C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6737"/>
            <a:ext cx="5919228" cy="987554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4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2" y="1700213"/>
            <a:ext cx="10874375" cy="363696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1907708B-263E-4F5C-BBA4-FFC2EE4AA6E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4036" y="5897233"/>
            <a:ext cx="747787" cy="800879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9AB7E410-E523-498B-BDDF-1D15AD9FD33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322" y="5838822"/>
            <a:ext cx="718507" cy="917701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0F6C66A7-3701-4FAF-8B9C-7AF6A76D9D1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7878" y="6042926"/>
            <a:ext cx="718797" cy="509493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3D4A3724-D351-4868-9EDE-94A555D3B79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176" y="5975350"/>
            <a:ext cx="496361" cy="638977"/>
          </a:xfrm>
          <a:prstGeom prst="rect">
            <a:avLst/>
          </a:prstGeom>
        </p:spPr>
      </p:pic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D6D3874F-FBFA-4C77-9265-F9C9F35D8710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605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362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071" userDrawn="1">
          <p15:clr>
            <a:srgbClr val="A4A3A4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_2020_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4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2" y="1700214"/>
            <a:ext cx="10874375" cy="363696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6DABB3E-0F6F-441F-929D-9BD4E1B5DF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771" y="5716737"/>
            <a:ext cx="5919228" cy="98755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5D0623B-202E-46DC-ABCF-D20BB8FA16D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85" y="5884533"/>
            <a:ext cx="747787" cy="80087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8A5B2D8-762A-4356-A321-33A54DB3B52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471" y="5826122"/>
            <a:ext cx="718507" cy="917701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D74CDF4-3F49-4EB8-AEF8-B67326ADFE6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027" y="6030226"/>
            <a:ext cx="718797" cy="509493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69184E51-95B9-46A3-B902-B1DD9DAAC8F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" y="5975350"/>
            <a:ext cx="496361" cy="638977"/>
          </a:xfrm>
          <a:prstGeom prst="rect">
            <a:avLst/>
          </a:prstGeom>
        </p:spPr>
      </p:pic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7259E965-4798-47A8-B9DC-71E8EA0EEA0E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916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362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071" userDrawn="1">
          <p15:clr>
            <a:srgbClr val="A4A3A4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E9F6E77B-0C24-4758-98CB-4B4D075433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771" y="5716737"/>
            <a:ext cx="5919228" cy="987554"/>
          </a:xfrm>
          <a:prstGeom prst="rect">
            <a:avLst/>
          </a:prstGeom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5243D829-3254-4355-AA25-4796E1713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813" y="1700213"/>
            <a:ext cx="5257801" cy="363075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905DE97-2EB3-48FD-A6A1-BBF086DA0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5384" y="1700213"/>
            <a:ext cx="5257804" cy="363075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11316696-3DFE-4E30-ACD2-36F0245F33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5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A2C0323-E644-4185-B7E5-082D15978B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85" y="5884533"/>
            <a:ext cx="747787" cy="80087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33BC8D6-92E2-4356-8718-0D7170B8FE5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471" y="5826122"/>
            <a:ext cx="718507" cy="917701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E8FBA32-0BA8-4A36-870F-3031097ABEE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027" y="6030226"/>
            <a:ext cx="718797" cy="509493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DBEFFEC7-8942-4ABD-9DAE-AD2F7CF52B4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" y="5975350"/>
            <a:ext cx="496361" cy="638977"/>
          </a:xfrm>
          <a:prstGeom prst="rect">
            <a:avLst/>
          </a:prstGeom>
        </p:spPr>
      </p:pic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7F2FBDD4-FAFB-445E-9ED1-D398344EEA74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16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845" userDrawn="1">
          <p15:clr>
            <a:srgbClr val="A4A3A4"/>
          </p15:clr>
        </p15:guide>
        <p15:guide id="5" orient="horz" pos="1071" userDrawn="1">
          <p15:clr>
            <a:srgbClr val="A4A3A4"/>
          </p15:clr>
        </p15:guide>
        <p15:guide id="6" orient="horz" pos="3362" userDrawn="1">
          <p15:clr>
            <a:srgbClr val="A4A3A4"/>
          </p15:clr>
        </p15:guide>
        <p15:guide id="7" pos="3727" userDrawn="1">
          <p15:clr>
            <a:srgbClr val="A4A3A4"/>
          </p15:clr>
        </p15:guide>
        <p15:guide id="8" pos="3953" userDrawn="1">
          <p15:clr>
            <a:srgbClr val="A4A3A4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 20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AB8DC68-5BA8-4236-9EE0-66DE429DD8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771" y="5716737"/>
            <a:ext cx="5919228" cy="987554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id="{726F7891-4758-4DD0-AE03-FCFF99CD9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8814" y="1712911"/>
            <a:ext cx="5257800" cy="79216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43D829-3254-4355-AA25-4796E1713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814" y="2677968"/>
            <a:ext cx="5257800" cy="265920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173AEDD-12D0-4E4B-AE69-1F00A18EAF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5384" y="1712911"/>
            <a:ext cx="5257804" cy="79216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905DE97-2EB3-48FD-A6A1-BBF086DA0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5384" y="2677968"/>
            <a:ext cx="5257804" cy="2659207"/>
          </a:xfrm>
          <a:prstGeom prst="rect">
            <a:avLst/>
          </a:prstGeom>
        </p:spPr>
        <p:txBody>
          <a:bodyPr/>
          <a:lstStyle>
            <a:lvl1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D53942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11316696-3DFE-4E30-ACD2-36F0245F33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10874375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B3E4764-8CD8-4CE1-B493-48DED957BF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185" y="5884533"/>
            <a:ext cx="747787" cy="80087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58A5694-D910-4F40-9A4B-83C3D375532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471" y="5826122"/>
            <a:ext cx="718507" cy="91770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19FB8689-510C-4335-B9EA-F9BF9B2E456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027" y="6030226"/>
            <a:ext cx="718797" cy="50949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C083688A-AB5D-424A-8193-CAD716051C8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" y="5975350"/>
            <a:ext cx="496361" cy="638977"/>
          </a:xfrm>
          <a:prstGeom prst="rect">
            <a:avLst/>
          </a:prstGeom>
        </p:spPr>
      </p:pic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1DDDB095-9CC6-451A-BA1E-BA275F0F92EC}"/>
              </a:ext>
            </a:extLst>
          </p:cNvPr>
          <p:cNvCxnSpPr>
            <a:cxnSpLocks/>
          </p:cNvCxnSpPr>
          <p:nvPr userDrawn="1"/>
        </p:nvCxnSpPr>
        <p:spPr>
          <a:xfrm>
            <a:off x="0" y="5716737"/>
            <a:ext cx="12191999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815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845" userDrawn="1">
          <p15:clr>
            <a:srgbClr val="A4A3A4"/>
          </p15:clr>
        </p15:guide>
        <p15:guide id="5" orient="horz" pos="1071" userDrawn="1">
          <p15:clr>
            <a:srgbClr val="A4A3A4"/>
          </p15:clr>
        </p15:guide>
        <p15:guide id="6" orient="horz" pos="3362" userDrawn="1">
          <p15:clr>
            <a:srgbClr val="A4A3A4"/>
          </p15:clr>
        </p15:guide>
        <p15:guide id="7" pos="3727" userDrawn="1">
          <p15:clr>
            <a:srgbClr val="A4A3A4"/>
          </p15:clr>
        </p15:guide>
        <p15:guide id="8" pos="3953" userDrawn="1">
          <p15:clr>
            <a:srgbClr val="A4A3A4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_боков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8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3" y="2060575"/>
            <a:ext cx="9601187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1BA87FB-93B8-4DB6-A1A8-DCAE446BB8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0"/>
            <a:ext cx="1532757" cy="650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2578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6471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_бокови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32000" y="549275"/>
            <a:ext cx="10260001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00" y="2060575"/>
            <a:ext cx="9601187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193200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1BA87FB-93B8-4DB6-A1A8-DCAE446BB8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32757" cy="650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229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09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CD96D-0C83-4122-9CEA-B690E2B81D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813" y="549275"/>
            <a:ext cx="9601187" cy="79216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200" b="1">
                <a:solidFill>
                  <a:srgbClr val="1C407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br>
              <a:rPr lang="en-US" dirty="0"/>
            </a:br>
            <a:r>
              <a:rPr lang="ru-RU" dirty="0"/>
              <a:t>одна-две строки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F61C81-1288-47C0-8531-62AA6E7E7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814" y="2060575"/>
            <a:ext cx="10874374" cy="42481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C407B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35F25DE-C9D4-4D48-A2A6-B29F6726C3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799" y="549273"/>
            <a:ext cx="874389" cy="1125620"/>
          </a:xfrm>
          <a:prstGeom prst="rect">
            <a:avLst/>
          </a:prstGeom>
        </p:spPr>
      </p:pic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68C70E7-6E11-4727-8DD2-EE60B1617855}"/>
              </a:ext>
            </a:extLst>
          </p:cNvPr>
          <p:cNvCxnSpPr>
            <a:cxnSpLocks/>
          </p:cNvCxnSpPr>
          <p:nvPr userDrawn="1"/>
        </p:nvCxnSpPr>
        <p:spPr>
          <a:xfrm>
            <a:off x="0" y="1646238"/>
            <a:ext cx="10260000" cy="0"/>
          </a:xfrm>
          <a:prstGeom prst="line">
            <a:avLst/>
          </a:prstGeom>
          <a:ln w="57150">
            <a:solidFill>
              <a:srgbClr val="1C407B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9570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346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845" userDrawn="1">
          <p15:clr>
            <a:srgbClr val="A4A3A4"/>
          </p15:clr>
        </p15:guide>
        <p15:guide id="6" orient="horz" pos="1298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219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53" r:id="rId5"/>
    <p:sldLayoutId id="2147483662" r:id="rId6"/>
    <p:sldLayoutId id="2147483664" r:id="rId7"/>
    <p:sldLayoutId id="2147483667" r:id="rId8"/>
    <p:sldLayoutId id="2147483650" r:id="rId9"/>
    <p:sldLayoutId id="2147483656" r:id="rId10"/>
    <p:sldLayoutId id="21474836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lmvs@krirpo.ru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2D8CC5-5101-4ACE-A2B7-B8B1B67B9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воспитания как обязательный компонент ОПОП по профессии, специальности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415CAE-63EC-4DD0-9C75-E86EF5D81C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0" tIns="0" rIns="0" bIns="0" anchor="t"/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Малороссиянова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Ильинична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A0AF76-53E9-4D7F-A0AA-90993BB64DD7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 lIns="0" tIns="0" rIns="0" bIns="0" anchor="t"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зав.лабораторией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мониторинга развития системы профессионального образования ГБУ ДПО «КРИРПО»</a:t>
            </a:r>
          </a:p>
        </p:txBody>
      </p:sp>
    </p:spTree>
    <p:extLst>
      <p:ext uri="{BB962C8B-B14F-4D97-AF65-F5344CB8AC3E}">
        <p14:creationId xmlns:p14="http://schemas.microsoft.com/office/powerpoint/2010/main" val="1271572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14D1A-0E7E-4ED9-B7D0-DD24E1EC7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2000" y="151003"/>
            <a:ext cx="10260001" cy="1501628"/>
          </a:xfrm>
        </p:spPr>
        <p:txBody>
          <a:bodyPr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№304-ФЗ от 31.07.2020г. «О внесении изменений в Федеральный закон «Об образовании в Российской Федерации» по вопросам воспитания обучающихся»</a:t>
            </a:r>
            <a:endParaRPr lang="ru-RU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C708B-C259-46F0-8486-48DBE0893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00" y="1837189"/>
            <a:ext cx="10039090" cy="4957894"/>
          </a:xfrm>
        </p:spPr>
        <p:txBody>
          <a:bodyPr lIns="0" tIns="0" rIns="0" bIns="0" anchor="t">
            <a:noAutofit/>
          </a:bodyPr>
          <a:lstStyle/>
          <a:p>
            <a:pPr marL="0" indent="0" algn="just">
              <a:buNone/>
            </a:pPr>
            <a:r>
              <a:rPr lang="ru-RU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– деятельность, направленная на развитие личности, создание условий для самоопределения и социализации обучающихся на основе социокультурных, духовно-нравственных ценностей и принятых в российском обществе правил и норм поведения в интересах человека, семьи, общества и государства, формирование у обучающихся чувств патриотизма, гражданственности, уважения к памяти защитников Отечества и подвигам Героев Отечества, закону и правопорядку, человеку труда и старшему поколению, взаимного уважения, бережного отношения к культурному наследию и традициям многонационального народа Российской федерации, природе и окружающей среде</a:t>
            </a:r>
            <a:endParaRPr lang="en-US" noProof="1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4283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B93F32-5D5E-4228-B415-E2C4B0C9B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изменения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F3306B-47BF-415C-ACA3-2033E7CF9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00" y="1761689"/>
            <a:ext cx="10089424" cy="4547032"/>
          </a:xfrm>
        </p:spPr>
        <p:txBody>
          <a:bodyPr/>
          <a:lstStyle/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ОПОП должна включать:</a:t>
            </a:r>
          </a:p>
          <a:p>
            <a:pPr algn="just">
              <a:buFontTx/>
              <a:buChar char="-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программу воспитания</a:t>
            </a:r>
          </a:p>
          <a:p>
            <a:pPr algn="just">
              <a:buFontTx/>
              <a:buChar char="-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 воспитательной работы</a:t>
            </a:r>
          </a:p>
          <a:p>
            <a:pPr algn="just">
              <a:buFontTx/>
              <a:buChar char="-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аттестации</a:t>
            </a:r>
          </a:p>
          <a:p>
            <a:pPr algn="just">
              <a:buFontTx/>
              <a:buChar char="-"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ОПОП подлежат приведению в соответствие с </a:t>
            </a:r>
          </a:p>
          <a:p>
            <a:pPr marL="0" indent="0" algn="just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№304 от 31.07.2020г.  не позднее 1 сентября 2021г.</a:t>
            </a:r>
          </a:p>
        </p:txBody>
      </p:sp>
    </p:spTree>
    <p:extLst>
      <p:ext uri="{BB962C8B-B14F-4D97-AF65-F5344CB8AC3E}">
        <p14:creationId xmlns:p14="http://schemas.microsoft.com/office/powerpoint/2010/main" val="1351164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1292BC-50EB-4DF4-A109-35A26A079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программы воспитания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9B9576-3BA5-455A-ABD5-E67AC1B0F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Особенности организуемого в техникуме воспитательного процесса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Цель и задачи воспитания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Виды, формы и содержание деятельности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Управление программой воспитания</a:t>
            </a:r>
          </a:p>
        </p:txBody>
      </p:sp>
    </p:spTree>
    <p:extLst>
      <p:ext uri="{BB962C8B-B14F-4D97-AF65-F5344CB8AC3E}">
        <p14:creationId xmlns:p14="http://schemas.microsoft.com/office/powerpoint/2010/main" val="1102206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C06C4C-BC87-410C-B34A-F763BA27B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85D89F-BE4A-4E0F-B096-ED635DAA7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должна быть достижимой, конкретной, ограниченной во времени, диагностируемой</a:t>
            </a:r>
          </a:p>
        </p:txBody>
      </p:sp>
    </p:spTree>
    <p:extLst>
      <p:ext uri="{BB962C8B-B14F-4D97-AF65-F5344CB8AC3E}">
        <p14:creationId xmlns:p14="http://schemas.microsoft.com/office/powerpoint/2010/main" val="1331020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9E28DB-67E1-44F0-BC21-495C523D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222350-B1F5-4722-B7DF-97A32C69D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4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Отличие проекта от процессной деятельности: процессы в организации цикличны, они повторяются, а проект – уникален, он всегда имеет дату начала и окончания</a:t>
            </a:r>
            <a:endParaRPr lang="en-US" sz="4000" noProof="1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1854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4A26ED-A089-48F3-8FB6-E80401ACF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79C372-BFA1-4E9D-8909-287B5C93E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4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– это ограниченное во времени целенаправленное изменение отдельной системы с установленными требованиями к качеству результатов, возможными рамками расхода средств и ресурсов и специфической организацией</a:t>
            </a:r>
            <a:endParaRPr lang="en-US" sz="4000" noProof="1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8486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D2031A-F82F-4A35-9D14-BAFF6D2EF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3D81AC-6766-45C0-B944-DF1B1C361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 = </a:t>
            </a:r>
          </a:p>
          <a:p>
            <a:pPr marL="0" indent="0" algn="ctr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достигнутая цель,</a:t>
            </a:r>
          </a:p>
          <a:p>
            <a:pPr marL="0" indent="0" algn="ctr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решенные задачи</a:t>
            </a:r>
          </a:p>
        </p:txBody>
      </p:sp>
    </p:spTree>
    <p:extLst>
      <p:ext uri="{BB962C8B-B14F-4D97-AF65-F5344CB8AC3E}">
        <p14:creationId xmlns:p14="http://schemas.microsoft.com/office/powerpoint/2010/main" val="2567113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113CA-7B2D-402F-B193-498B0DBF8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</a:t>
            </a:r>
            <a:r>
              <a:rPr lang="ru-RU" sz="4000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CC9AF3-4E42-452B-80D5-134FFCD67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lmvs@krirpo.ru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 8(3842) 37-85-36</a:t>
            </a:r>
          </a:p>
          <a:p>
            <a:pPr marL="0" indent="0">
              <a:buNone/>
            </a:pP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Малороссиянова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Ильинична</a:t>
            </a:r>
          </a:p>
          <a:p>
            <a:pPr marL="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Михайлова Людмила Алексеевна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4069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КРИРПО">
      <a:dk1>
        <a:sysClr val="windowText" lastClr="000000"/>
      </a:dk1>
      <a:lt1>
        <a:sysClr val="window" lastClr="FFFFFF"/>
      </a:lt1>
      <a:dk2>
        <a:srgbClr val="1C407B"/>
      </a:dk2>
      <a:lt2>
        <a:srgbClr val="D8DDE6"/>
      </a:lt2>
      <a:accent1>
        <a:srgbClr val="1C407B"/>
      </a:accent1>
      <a:accent2>
        <a:srgbClr val="D53942"/>
      </a:accent2>
      <a:accent3>
        <a:srgbClr val="FFC000"/>
      </a:accent3>
      <a:accent4>
        <a:srgbClr val="0070C0"/>
      </a:accent4>
      <a:accent5>
        <a:srgbClr val="00B0F0"/>
      </a:accent5>
      <a:accent6>
        <a:srgbClr val="C2DFFD"/>
      </a:accent6>
      <a:hlink>
        <a:srgbClr val="0070C0"/>
      </a:hlink>
      <a:folHlink>
        <a:srgbClr val="B5BFCF"/>
      </a:folHlink>
    </a:clrScheme>
    <a:fontScheme name="Тема КРИРП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Шаблон КРИРПО" id="{981221AA-6085-4CDA-8D25-EED531B9F563}" vid="{C38886DD-F7B8-4B00-94A7-A557D865047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КРИРПО</Template>
  <TotalTime>210</TotalTime>
  <Words>299</Words>
  <Application>Microsoft Office PowerPoint</Application>
  <PresentationFormat>Широкоэкранный</PresentationFormat>
  <Paragraphs>29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Wingdings</vt:lpstr>
      <vt:lpstr>Тема Office</vt:lpstr>
      <vt:lpstr>Программа воспитания как обязательный компонент ОПОП по профессии, специальности</vt:lpstr>
      <vt:lpstr>Федеральный закон №304-ФЗ от 31.07.2020г. «О внесении изменений в Федеральный закон «Об образовании в Российской Федерации» по вопросам воспитания обучающихся»</vt:lpstr>
      <vt:lpstr>Основные изменения</vt:lpstr>
      <vt:lpstr>Структура программы воспитания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Контакты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Зейц Елена Васильевна</dc:creator>
  <cp:lastModifiedBy>Михайлова Людмила Алексеевна</cp:lastModifiedBy>
  <cp:revision>161</cp:revision>
  <cp:lastPrinted>2021-06-02T09:24:24Z</cp:lastPrinted>
  <dcterms:created xsi:type="dcterms:W3CDTF">2020-10-22T15:59:34Z</dcterms:created>
  <dcterms:modified xsi:type="dcterms:W3CDTF">2021-06-02T09:25:28Z</dcterms:modified>
</cp:coreProperties>
</file>